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258" r:id="rId2"/>
    <p:sldId id="386" r:id="rId3"/>
    <p:sldId id="385" r:id="rId4"/>
    <p:sldId id="379" r:id="rId5"/>
    <p:sldId id="380" r:id="rId6"/>
    <p:sldId id="381" r:id="rId7"/>
    <p:sldId id="271" r:id="rId8"/>
    <p:sldId id="371" r:id="rId9"/>
    <p:sldId id="372" r:id="rId10"/>
    <p:sldId id="374" r:id="rId11"/>
    <p:sldId id="388" r:id="rId12"/>
    <p:sldId id="389" r:id="rId13"/>
    <p:sldId id="391" r:id="rId14"/>
    <p:sldId id="390" r:id="rId15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3CC"/>
    <a:srgbClr val="3333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790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837D0-B0E6-40BE-B34D-40941E5FCAF8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D2C5A-0C78-487A-B2E1-0A514D86A6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EBBA96D-205A-4129-B284-8849B772FBC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5AFB2-EDD2-4F0D-A867-C4C1C00D476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B56C-869C-4296-9667-4A162CC643F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2F46F-63D5-42ED-903E-47970711A02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1116D-AAFF-440F-960F-10A57DB1B18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72DC4-41B7-400A-B178-190DE4965E9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73087-7F28-476D-A8A3-A84ECC60035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225A7-DB79-4065-A262-EA96B29141C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3C151-F287-401A-A595-33FFF367148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81D11-9005-4B0A-8A67-A105565B3EA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C5D15-5A37-4B1D-ADD4-E0828558446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D65E-723D-4AB3-877E-C457DFDE8F5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9FDDD65E-9CE2-4A14-9EC9-02A6C2C0C02D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5013176"/>
            <a:ext cx="8496300" cy="1268412"/>
          </a:xfrm>
        </p:spPr>
        <p:txBody>
          <a:bodyPr/>
          <a:lstStyle/>
          <a:p>
            <a:pPr eaLnBrk="1" hangingPunct="1"/>
            <a:r>
              <a:rPr lang="sr-Latn-RS" sz="3200" dirty="0" smtClean="0"/>
              <a:t/>
            </a:r>
            <a:br>
              <a:rPr lang="sr-Latn-RS" sz="3200" dirty="0" smtClean="0"/>
            </a:br>
            <a:r>
              <a:rPr lang="sr-Latn-RS" sz="3200" dirty="0" smtClean="0"/>
              <a:t/>
            </a:r>
            <a:br>
              <a:rPr lang="sr-Latn-RS" sz="3200" dirty="0" smtClean="0"/>
            </a:br>
            <a:r>
              <a:rPr lang="fr-FR" sz="3000" dirty="0" err="1" smtClean="0"/>
              <a:t>Опсервационе</a:t>
            </a:r>
            <a:r>
              <a:rPr lang="fr-FR" sz="3000" dirty="0" smtClean="0"/>
              <a:t> </a:t>
            </a:r>
            <a:r>
              <a:rPr lang="fr-FR" sz="3000" dirty="0" err="1" smtClean="0"/>
              <a:t>студије</a:t>
            </a:r>
            <a:r>
              <a:rPr lang="sr-Cyrl-CS" sz="3000" dirty="0" smtClean="0"/>
              <a:t>: </a:t>
            </a:r>
            <a:r>
              <a:rPr lang="fr-FR" sz="3000" dirty="0" err="1" smtClean="0"/>
              <a:t>студије</a:t>
            </a:r>
            <a:r>
              <a:rPr lang="fr-FR" sz="3000" dirty="0" smtClean="0"/>
              <a:t> </a:t>
            </a:r>
            <a:r>
              <a:rPr lang="fr-FR" sz="3000" dirty="0" err="1" smtClean="0"/>
              <a:t>пресека</a:t>
            </a:r>
            <a:r>
              <a:rPr lang="sr-Cyrl-CS" sz="3000" dirty="0" smtClean="0"/>
              <a:t>, </a:t>
            </a:r>
            <a:r>
              <a:rPr lang="sr-Latn-RS" sz="3000" dirty="0" smtClean="0"/>
              <a:t/>
            </a:r>
            <a:br>
              <a:rPr lang="sr-Latn-RS" sz="3000" dirty="0" smtClean="0"/>
            </a:br>
            <a:r>
              <a:rPr lang="fr-FR" sz="3000" dirty="0" err="1" smtClean="0"/>
              <a:t>студије</a:t>
            </a:r>
            <a:r>
              <a:rPr lang="fr-FR" sz="3000" dirty="0" smtClean="0"/>
              <a:t> </a:t>
            </a:r>
            <a:r>
              <a:rPr lang="fr-FR" sz="3000" dirty="0" err="1" smtClean="0"/>
              <a:t>случај</a:t>
            </a:r>
            <a:r>
              <a:rPr lang="fr-FR" sz="3000" dirty="0" smtClean="0"/>
              <a:t>-</a:t>
            </a:r>
            <a:r>
              <a:rPr lang="fr-FR" sz="3000" dirty="0" err="1" smtClean="0"/>
              <a:t>контрола</a:t>
            </a:r>
            <a:r>
              <a:rPr lang="sr-Cyrl-CS" sz="3000" dirty="0" smtClean="0"/>
              <a:t>, </a:t>
            </a:r>
            <a:r>
              <a:rPr lang="fr-FR" sz="3000" dirty="0" err="1" smtClean="0"/>
              <a:t>кохортне</a:t>
            </a:r>
            <a:r>
              <a:rPr lang="fr-FR" sz="3000" dirty="0" smtClean="0"/>
              <a:t> </a:t>
            </a:r>
            <a:r>
              <a:rPr lang="fr-FR" sz="3000" dirty="0" err="1" smtClean="0"/>
              <a:t>студије</a:t>
            </a:r>
            <a:r>
              <a:rPr lang="sr-Cyrl-CS" sz="3000" dirty="0" smtClean="0"/>
              <a:t>, </a:t>
            </a:r>
            <a:r>
              <a:rPr lang="fr-FR" sz="3000" dirty="0" err="1" smtClean="0"/>
              <a:t>серије</a:t>
            </a:r>
            <a:r>
              <a:rPr lang="fr-FR" sz="3000" dirty="0" smtClean="0"/>
              <a:t> </a:t>
            </a:r>
            <a:r>
              <a:rPr lang="fr-FR" sz="3000" dirty="0" err="1" smtClean="0"/>
              <a:t>случајева</a:t>
            </a:r>
            <a:r>
              <a:rPr lang="sr-Cyrl-CS" sz="3000" dirty="0" smtClean="0"/>
              <a:t>, </a:t>
            </a:r>
            <a:r>
              <a:rPr lang="fr-FR" sz="3000" dirty="0" err="1" smtClean="0"/>
              <a:t>приказ</a:t>
            </a:r>
            <a:r>
              <a:rPr lang="fr-FR" sz="3000" dirty="0" smtClean="0"/>
              <a:t> </a:t>
            </a:r>
            <a:r>
              <a:rPr lang="fr-FR" sz="3000" dirty="0" err="1" smtClean="0"/>
              <a:t>случај</a:t>
            </a:r>
            <a:r>
              <a:rPr lang="sr-Latn-RS" sz="3000" dirty="0" smtClean="0"/>
              <a:t>a</a:t>
            </a:r>
            <a:r>
              <a:rPr lang="sr-Cyrl-CS" sz="3000" dirty="0" smtClean="0"/>
              <a:t/>
            </a:r>
            <a:br>
              <a:rPr lang="sr-Cyrl-CS" sz="30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sr-Latn-CS" sz="3300" dirty="0" smtClean="0"/>
              <a:t/>
            </a:r>
            <a:br>
              <a:rPr lang="sr-Latn-CS" sz="3300" dirty="0" smtClean="0"/>
            </a:br>
            <a:endParaRPr lang="en-US" sz="33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589240"/>
            <a:ext cx="8642350" cy="720725"/>
          </a:xfrm>
        </p:spPr>
        <p:txBody>
          <a:bodyPr/>
          <a:lstStyle/>
          <a:p>
            <a:pPr eaLnBrk="1" hangingPunct="1"/>
            <a:r>
              <a:rPr lang="sr-Cyrl-CS" sz="2700" b="1" dirty="0" smtClean="0">
                <a:solidFill>
                  <a:srgbClr val="CC0000"/>
                </a:solidFill>
              </a:rPr>
              <a:t>Проф. др Марко Фолић</a:t>
            </a:r>
            <a:endParaRPr lang="en-US" sz="2700" b="1" dirty="0" smtClean="0">
              <a:solidFill>
                <a:srgbClr val="CC0000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5288" y="1293813"/>
            <a:ext cx="8353425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5000"/>
              </a:lnSpc>
            </a:pPr>
            <a:r>
              <a:rPr lang="sr-Cyrl-CS" sz="2500" b="1" dirty="0"/>
              <a:t>Д</a:t>
            </a:r>
            <a:r>
              <a:rPr lang="sr-Latn-CS" sz="2500" b="1" dirty="0"/>
              <a:t>ОКТОРСКE AКАДЕМСКE СТУДИЈE </a:t>
            </a:r>
            <a:br>
              <a:rPr lang="sr-Latn-CS" sz="2500" b="1" dirty="0"/>
            </a:br>
            <a:r>
              <a:rPr lang="sr-Latn-CS" sz="2500" b="1" dirty="0"/>
              <a:t>Клиничка и експериментална фармакологија</a:t>
            </a:r>
            <a:r>
              <a:rPr lang="sr-Latn-CS" sz="2300" dirty="0"/>
              <a:t> </a:t>
            </a:r>
            <a:r>
              <a:rPr lang="sr-Cyrl-CS" sz="4200" dirty="0"/>
              <a:t/>
            </a:r>
            <a:br>
              <a:rPr lang="sr-Cyrl-CS" sz="4200" dirty="0"/>
            </a:br>
            <a:r>
              <a:rPr lang="sr-Latn-CS" sz="500" dirty="0"/>
              <a:t/>
            </a:r>
            <a:br>
              <a:rPr lang="sr-Latn-CS" sz="500" dirty="0"/>
            </a:br>
            <a:r>
              <a:rPr lang="sr-Latn-CS" sz="700" dirty="0"/>
              <a:t/>
            </a:r>
            <a:br>
              <a:rPr lang="sr-Latn-CS" sz="700" dirty="0"/>
            </a:br>
            <a:r>
              <a:rPr lang="en-US" sz="2100" b="1" dirty="0" err="1">
                <a:solidFill>
                  <a:srgbClr val="CC0000"/>
                </a:solidFill>
              </a:rPr>
              <a:t>Moдул</a:t>
            </a:r>
            <a:r>
              <a:rPr lang="en-US" sz="2100" b="1" dirty="0">
                <a:solidFill>
                  <a:srgbClr val="CC0000"/>
                </a:solidFill>
              </a:rPr>
              <a:t> </a:t>
            </a:r>
            <a:r>
              <a:rPr lang="sr-Latn-RS" sz="2100" b="1" dirty="0" smtClean="0">
                <a:solidFill>
                  <a:srgbClr val="CC0000"/>
                </a:solidFill>
              </a:rPr>
              <a:t>6</a:t>
            </a:r>
            <a:r>
              <a:rPr lang="sr-Cyrl-CS" sz="2100" b="1" dirty="0" smtClean="0">
                <a:solidFill>
                  <a:srgbClr val="CC0000"/>
                </a:solidFill>
              </a:rPr>
              <a:t>: Дизајн </a:t>
            </a:r>
            <a:r>
              <a:rPr lang="sr-Cyrl-RS" sz="2100" b="1" dirty="0" smtClean="0">
                <a:solidFill>
                  <a:srgbClr val="CC0000"/>
                </a:solidFill>
              </a:rPr>
              <a:t>и</a:t>
            </a:r>
            <a:r>
              <a:rPr lang="sr-Cyrl-CS" sz="2100" b="1" dirty="0" smtClean="0">
                <a:solidFill>
                  <a:srgbClr val="CC0000"/>
                </a:solidFill>
              </a:rPr>
              <a:t>страживања у фармакологији </a:t>
            </a:r>
            <a:r>
              <a:rPr lang="sr-Latn-CS" sz="2100" b="1" dirty="0"/>
              <a:t/>
            </a:r>
            <a:br>
              <a:rPr lang="sr-Latn-CS" sz="2100" b="1" dirty="0"/>
            </a:br>
            <a:r>
              <a:rPr lang="sr-Cyrl-CS" sz="2100" b="1" dirty="0" smtClean="0">
                <a:solidFill>
                  <a:srgbClr val="CC0000"/>
                </a:solidFill>
              </a:rPr>
              <a:t>Предавањ</a:t>
            </a:r>
            <a:r>
              <a:rPr lang="sr-Latn-RS" sz="2100" b="1" dirty="0" smtClean="0">
                <a:solidFill>
                  <a:srgbClr val="CC0000"/>
                </a:solidFill>
              </a:rPr>
              <a:t>e</a:t>
            </a:r>
            <a:r>
              <a:rPr lang="sr-Cyrl-CS" sz="2100" b="1" dirty="0" smtClean="0">
                <a:solidFill>
                  <a:srgbClr val="CC0000"/>
                </a:solidFill>
              </a:rPr>
              <a:t> </a:t>
            </a:r>
            <a:r>
              <a:rPr lang="sr-Latn-RS" sz="2100" b="1" dirty="0" smtClean="0">
                <a:solidFill>
                  <a:srgbClr val="CC0000"/>
                </a:solidFill>
              </a:rPr>
              <a:t>8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9200"/>
          </a:xfrm>
        </p:spPr>
        <p:txBody>
          <a:bodyPr/>
          <a:lstStyle/>
          <a:p>
            <a:pPr algn="ctr">
              <a:defRPr/>
            </a:pPr>
            <a:r>
              <a:rPr lang="sr-Cyrl-RS" sz="3200" dirty="0" smtClean="0">
                <a:latin typeface="+mn-lt"/>
              </a:rPr>
              <a:t>Р</a:t>
            </a:r>
            <a:r>
              <a:rPr lang="en-US" sz="3200" dirty="0" err="1" smtClean="0">
                <a:latin typeface="+mn-lt"/>
              </a:rPr>
              <a:t>етроспективн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кохортн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студиј</a:t>
            </a:r>
            <a:r>
              <a:rPr lang="sr-Cyrl-RS" sz="3200" dirty="0" smtClean="0">
                <a:latin typeface="+mn-lt"/>
              </a:rPr>
              <a:t>е</a:t>
            </a:r>
            <a:br>
              <a:rPr lang="sr-Cyrl-RS" sz="3200" dirty="0" smtClean="0">
                <a:latin typeface="+mn-lt"/>
              </a:rPr>
            </a:br>
            <a:r>
              <a:rPr lang="en-US" sz="3200" dirty="0" err="1" smtClean="0"/>
              <a:t>Предности</a:t>
            </a:r>
            <a:r>
              <a:rPr lang="en-US" sz="3200" dirty="0" smtClean="0"/>
              <a:t> и </a:t>
            </a:r>
            <a:r>
              <a:rPr lang="en-US" sz="3200" dirty="0" err="1" smtClean="0"/>
              <a:t>мане</a:t>
            </a:r>
            <a:r>
              <a:rPr lang="en-US" sz="3200" dirty="0" smtClean="0"/>
              <a:t> </a:t>
            </a:r>
            <a:endParaRPr lang="en-US" sz="3200" dirty="0" smtClean="0">
              <a:latin typeface="+mn-lt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46088" y="1628775"/>
            <a:ext cx="8229600" cy="4311650"/>
          </a:xfrm>
        </p:spPr>
        <p:txBody>
          <a:bodyPr/>
          <a:lstStyle/>
          <a:p>
            <a:pPr marL="365125" indent="-365125" eaLnBrk="1" hangingPunct="1">
              <a:spcBef>
                <a:spcPts val="600"/>
              </a:spcBef>
            </a:pPr>
            <a:r>
              <a:rPr lang="sr-Cyrl-CS" sz="2500" dirty="0" smtClean="0"/>
              <a:t>Могуће су уколико постоје сигурни подаци о пацијентима (факторима ризика и исходима)</a:t>
            </a:r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500" dirty="0" smtClean="0"/>
              <a:t>Имају исте добре стране као проспективне кохортне студије, али су јефтиније и мање времена захтевају</a:t>
            </a:r>
          </a:p>
          <a:p>
            <a:pPr marL="365125" indent="-365125" eaLnBrk="1" hangingPunct="1">
              <a:spcBef>
                <a:spcPts val="600"/>
              </a:spcBef>
            </a:pPr>
            <a:endParaRPr lang="sr-Cyrl-CS" sz="1000" dirty="0" smtClean="0"/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500" dirty="0" smtClean="0"/>
              <a:t>Ограничена </a:t>
            </a:r>
            <a:r>
              <a:rPr lang="sr-Cyrl-CS" sz="2500" dirty="0" smtClean="0"/>
              <a:t>могућност узорковања</a:t>
            </a:r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500" dirty="0" smtClean="0"/>
              <a:t>Квалитет и врста података су некада неадекватни (нетачни/некомплетни подаци) 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8488" cy="936104"/>
          </a:xfrm>
        </p:spPr>
        <p:txBody>
          <a:bodyPr/>
          <a:lstStyle/>
          <a:p>
            <a:pPr algn="ctr"/>
            <a:r>
              <a:rPr lang="sr-Cyrl-RS" sz="3200" dirty="0" smtClean="0"/>
              <a:t>Бидирекционе кохортне студије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600" dirty="0" smtClean="0"/>
              <a:t>Почињу пошто су испитаници били изложени (или нису били, у контролној кохорти) дејству независне варијабле, али за разлику од ретроспективних студија, овде се праћење пацијената наставља и након почетка студије.</a:t>
            </a:r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err="1" smtClean="0"/>
              <a:t>С</a:t>
            </a:r>
            <a:r>
              <a:rPr lang="fr-FR" sz="3200" dirty="0" err="1" smtClean="0"/>
              <a:t>ерије</a:t>
            </a:r>
            <a:r>
              <a:rPr lang="fr-FR" sz="3200" dirty="0" smtClean="0"/>
              <a:t> </a:t>
            </a:r>
            <a:r>
              <a:rPr lang="fr-FR" sz="3200" dirty="0" err="1" smtClean="0"/>
              <a:t>случајева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681634"/>
            <a:ext cx="8229600" cy="4411662"/>
          </a:xfrm>
        </p:spPr>
        <p:txBody>
          <a:bodyPr/>
          <a:lstStyle/>
          <a:p>
            <a:pPr>
              <a:spcBef>
                <a:spcPts val="540"/>
              </a:spcBef>
            </a:pPr>
            <a:r>
              <a:rPr lang="sr-Cyrl-RS" sz="2500" dirty="0" smtClean="0"/>
              <a:t>Дескриптивне опсервационе студије које у одређеном времену прате групу испитаника изложену истом </a:t>
            </a:r>
            <a:r>
              <a:rPr lang="sr-Cyrl-RS" sz="2500" dirty="0" smtClean="0"/>
              <a:t>фактору</a:t>
            </a:r>
            <a:endParaRPr lang="sr-Cyrl-RS" sz="2500" dirty="0" smtClean="0"/>
          </a:p>
          <a:p>
            <a:pPr>
              <a:spcBef>
                <a:spcPts val="540"/>
              </a:spcBef>
            </a:pPr>
            <a:r>
              <a:rPr lang="sr-Cyrl-RS" sz="2500" dirty="0" smtClean="0"/>
              <a:t>Користе </a:t>
            </a:r>
            <a:r>
              <a:rPr lang="sr-Cyrl-RS" sz="2500" dirty="0" smtClean="0"/>
              <a:t>се </a:t>
            </a:r>
            <a:r>
              <a:rPr lang="sr-Cyrl-RS" sz="2500" dirty="0" smtClean="0"/>
              <a:t>за стварање </a:t>
            </a:r>
            <a:r>
              <a:rPr lang="sr-Cyrl-RS" sz="2500" dirty="0" smtClean="0"/>
              <a:t>хипотеза које потом треба проверити аналитичким студијама</a:t>
            </a:r>
          </a:p>
          <a:p>
            <a:pPr>
              <a:spcBef>
                <a:spcPts val="540"/>
              </a:spcBef>
            </a:pPr>
            <a:r>
              <a:rPr lang="sr-Cyrl-RS" sz="2500" dirty="0" smtClean="0"/>
              <a:t>Овим студијама се могу поуздано испитати нежељена дејства </a:t>
            </a:r>
            <a:r>
              <a:rPr lang="sr-Cyrl-RS" sz="2500" dirty="0" smtClean="0"/>
              <a:t>лекова.</a:t>
            </a:r>
            <a:endParaRPr lang="sr-Cyrl-R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С</a:t>
            </a:r>
            <a:r>
              <a:rPr lang="fr-FR" sz="3200" dirty="0" err="1" smtClean="0"/>
              <a:t>ерије</a:t>
            </a:r>
            <a:r>
              <a:rPr lang="fr-FR" sz="3200" dirty="0" smtClean="0"/>
              <a:t> </a:t>
            </a:r>
            <a:r>
              <a:rPr lang="fr-FR" sz="3200" dirty="0" err="1" smtClean="0"/>
              <a:t>случајева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80"/>
              </a:spcBef>
            </a:pPr>
            <a:r>
              <a:rPr lang="sr-Cyrl-RS" sz="2400" dirty="0" smtClean="0"/>
              <a:t>Предности: </a:t>
            </a:r>
            <a:r>
              <a:rPr lang="sr-Cyrl-RS" sz="2400" dirty="0" smtClean="0"/>
              <a:t>ниска </a:t>
            </a:r>
            <a:r>
              <a:rPr lang="sr-Cyrl-RS" sz="2400" dirty="0" smtClean="0"/>
              <a:t>цена, велика спољашња поузданост, лако извођење, етичка </a:t>
            </a:r>
            <a:r>
              <a:rPr lang="sr-Cyrl-RS" sz="2400" dirty="0" smtClean="0"/>
              <a:t>прихватљивост</a:t>
            </a:r>
            <a:endParaRPr lang="sr-Cyrl-RS" sz="2400" dirty="0" smtClean="0"/>
          </a:p>
          <a:p>
            <a:pPr>
              <a:spcBef>
                <a:spcPts val="480"/>
              </a:spcBef>
            </a:pPr>
            <a:r>
              <a:rPr lang="sr-Cyrl-RS" sz="2400" dirty="0" smtClean="0"/>
              <a:t>Недостаци: непостојање контролне групе, непоузданост мерења вредности студијских варијабли, могућност системске грешке приликом укључивања испитаника.</a:t>
            </a:r>
          </a:p>
          <a:p>
            <a:pPr>
              <a:spcBef>
                <a:spcPts val="480"/>
              </a:spcBef>
            </a:pPr>
            <a:r>
              <a:rPr lang="sr-Cyrl-RS" sz="2400" dirty="0" smtClean="0"/>
              <a:t>Обрада података: дескриптивне статистичке методе (мере централне тенденције, мере варијабилности, процентуална заступљеност)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8488" cy="1218530"/>
          </a:xfrm>
        </p:spPr>
        <p:txBody>
          <a:bodyPr/>
          <a:lstStyle/>
          <a:p>
            <a:pPr algn="ctr"/>
            <a:r>
              <a:rPr lang="sr-Cyrl-RS" sz="3200" dirty="0" smtClean="0"/>
              <a:t>П</a:t>
            </a:r>
            <a:r>
              <a:rPr lang="fr-FR" sz="3200" dirty="0" err="1" smtClean="0"/>
              <a:t>риказ</a:t>
            </a:r>
            <a:r>
              <a:rPr lang="fr-FR" sz="3200" dirty="0" smtClean="0"/>
              <a:t> </a:t>
            </a:r>
            <a:r>
              <a:rPr lang="fr-FR" sz="3200" dirty="0" err="1" smtClean="0"/>
              <a:t>случај</a:t>
            </a:r>
            <a:r>
              <a:rPr lang="sr-Cyrl-RS" sz="3200" dirty="0" smtClean="0"/>
              <a:t>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81634"/>
            <a:ext cx="8229600" cy="4411662"/>
          </a:xfrm>
        </p:spPr>
        <p:txBody>
          <a:bodyPr/>
          <a:lstStyle/>
          <a:p>
            <a:r>
              <a:rPr lang="sr-Cyrl-RS" sz="2400" dirty="0" smtClean="0"/>
              <a:t>Детаљан опис пацијента и његовог обољења, као и резултата свих дијагностичких и терапијских мера предузетих на конкретном пацијенту.</a:t>
            </a:r>
          </a:p>
          <a:p>
            <a:r>
              <a:rPr lang="sr-Cyrl-RS" sz="2400" dirty="0" smtClean="0"/>
              <a:t>Услов за опис и публикацију: нова информација у релевантном домену, пристанак пацијента у писаној форми на публиковање личних података</a:t>
            </a:r>
          </a:p>
          <a:p>
            <a:r>
              <a:rPr lang="sr-Cyrl-RS" sz="2400" dirty="0" smtClean="0"/>
              <a:t>Елементи приказа: увод, опис случаја, дискусија, закључак.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8488" cy="864096"/>
          </a:xfrm>
        </p:spPr>
        <p:txBody>
          <a:bodyPr/>
          <a:lstStyle/>
          <a:p>
            <a:pPr algn="ctr"/>
            <a:r>
              <a:rPr lang="sr-Cyrl-CS" sz="3200" dirty="0" smtClean="0"/>
              <a:t>Студије пресека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365125"/>
            <a:r>
              <a:rPr lang="sr-Cyrl-CS" sz="2500" dirty="0" smtClean="0"/>
              <a:t>Опсервационе студије базиране на верификацији односно праћењу присуства или одсуства узрока и исхода (независне/зависне варијабле) код сваког пацијента из узорка, истовремено, у једном тренутку, без претходног или даљег праћења испитаника.</a:t>
            </a:r>
          </a:p>
          <a:p>
            <a:pPr marL="365125" indent="-365125"/>
            <a:r>
              <a:rPr lang="sr-Cyrl-CS" sz="2500" dirty="0" smtClean="0"/>
              <a:t>Групе испитаника се формирају према изложености независној варијабли или према различитим вредностима независних варијабли (ако их има).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 eaLnBrk="1" hangingPunct="1"/>
            <a:r>
              <a:rPr lang="sr-Cyrl-RS" sz="3200" dirty="0" smtClean="0"/>
              <a:t>С</a:t>
            </a:r>
            <a:r>
              <a:rPr lang="sr-Cyrl-CS" sz="3200" b="1" dirty="0" smtClean="0"/>
              <a:t>тудије пресека</a:t>
            </a:r>
            <a:r>
              <a:rPr lang="sr-Latn-RS" sz="3200" b="1" dirty="0" smtClean="0"/>
              <a:t/>
            </a:r>
            <a:br>
              <a:rPr lang="sr-Latn-RS" sz="3200" b="1" dirty="0" smtClean="0"/>
            </a:br>
            <a:r>
              <a:rPr lang="sr-Cyrl-CS" sz="3200" dirty="0" smtClean="0"/>
              <a:t> Предности и недостаци </a:t>
            </a:r>
            <a:endParaRPr lang="en-US" sz="3200" b="1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2"/>
            <a:ext cx="8363272" cy="4734073"/>
          </a:xfrm>
        </p:spPr>
        <p:txBody>
          <a:bodyPr/>
          <a:lstStyle/>
          <a:p>
            <a:pPr marL="365125" indent="-365125" eaLnBrk="1" hangingPunct="1"/>
            <a:r>
              <a:rPr lang="sr-Cyrl-CS" sz="2400" dirty="0" smtClean="0"/>
              <a:t>Брзе су и јефтине</a:t>
            </a:r>
          </a:p>
          <a:p>
            <a:pPr marL="365125" indent="-365125" eaLnBrk="1" hangingPunct="1"/>
            <a:r>
              <a:rPr lang="sr-Cyrl-CS" sz="2400" dirty="0" smtClean="0"/>
              <a:t>Нема губитка пацијената</a:t>
            </a:r>
          </a:p>
          <a:p>
            <a:pPr marL="365125" indent="-365125" eaLnBrk="1" hangingPunct="1"/>
            <a:r>
              <a:rPr lang="sr-Cyrl-CS" sz="2400" dirty="0" smtClean="0"/>
              <a:t>Погодне су за </a:t>
            </a:r>
            <a:r>
              <a:rPr lang="sr-Cyrl-CS" sz="2400" dirty="0" smtClean="0"/>
              <a:t>одређивање преваленције</a:t>
            </a:r>
          </a:p>
          <a:p>
            <a:pPr marL="365125" indent="-365125" eaLnBrk="1" hangingPunct="1"/>
            <a:r>
              <a:rPr lang="sr-Cyrl-CS" sz="2400" dirty="0" smtClean="0"/>
              <a:t>Добар дизајн за испитивање мрежа каузалних </a:t>
            </a:r>
            <a:r>
              <a:rPr lang="sr-Cyrl-CS" sz="2400" dirty="0" smtClean="0"/>
              <a:t>утицаја</a:t>
            </a:r>
          </a:p>
          <a:p>
            <a:pPr marL="365125" indent="-365125" eaLnBrk="1" hangingPunct="1"/>
            <a:endParaRPr lang="sr-Cyrl-CS" sz="1000" dirty="0" smtClean="0"/>
          </a:p>
          <a:p>
            <a:pPr marL="365125" indent="-365125" eaLnBrk="1" hangingPunct="1"/>
            <a:r>
              <a:rPr lang="sr-Cyrl-CS" sz="2400" dirty="0" smtClean="0"/>
              <a:t>Немогућност утврђивања узрочно-последичне везе између независне и зависне варијабле</a:t>
            </a:r>
          </a:p>
          <a:p>
            <a:pPr marL="365125" indent="-365125" eaLnBrk="1" hangingPunct="1"/>
            <a:r>
              <a:rPr lang="sr-Cyrl-CS" sz="2400" dirty="0" smtClean="0"/>
              <a:t>Не могу се користити за ретке појаве (болести), осим ако се не узимају само случајеви; тада се студија претвара у серију </a:t>
            </a:r>
            <a:r>
              <a:rPr lang="sr-Cyrl-CS" sz="2400" dirty="0" smtClean="0"/>
              <a:t>случајева.</a:t>
            </a:r>
            <a:endParaRPr lang="sr-Cyrl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18487" cy="1295400"/>
          </a:xfrm>
        </p:spPr>
        <p:txBody>
          <a:bodyPr/>
          <a:lstStyle/>
          <a:p>
            <a:pPr algn="ctr" eaLnBrk="1" hangingPunct="1"/>
            <a:r>
              <a:rPr lang="sr-Cyrl-CS" sz="3200" dirty="0" smtClean="0"/>
              <a:t>Студије случај-контрола</a:t>
            </a:r>
            <a:endParaRPr lang="en-US" sz="32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296" y="1628800"/>
            <a:ext cx="8281168" cy="4674765"/>
          </a:xfrm>
        </p:spPr>
        <p:txBody>
          <a:bodyPr/>
          <a:lstStyle/>
          <a:p>
            <a:pPr marL="365125" indent="-365125" eaLnBrk="1" hangingPunct="1"/>
            <a:r>
              <a:rPr lang="sr-Cyrl-CS" sz="2400" dirty="0" smtClean="0"/>
              <a:t>Опсервационе студије које проучавају какве разлике постоје између испитаника који имају одређени исход (случајеви) и оних који га немају (контроле) у погледу изложености различитим назависним варијаблама.</a:t>
            </a:r>
          </a:p>
          <a:p>
            <a:pPr marL="365125" indent="-365125" eaLnBrk="1" hangingPunct="1"/>
            <a:r>
              <a:rPr lang="sr-Cyrl-CS" sz="2400" dirty="0" smtClean="0"/>
              <a:t>Групе се, дакле, формирају према присуству или одсуству исхода</a:t>
            </a:r>
          </a:p>
          <a:p>
            <a:pPr marL="365125" indent="-365125" eaLnBrk="1" hangingPunct="1"/>
            <a:r>
              <a:rPr lang="sr-Cyrl-CS" sz="2400" dirty="0" smtClean="0"/>
              <a:t>Не могу дати податке </a:t>
            </a:r>
            <a:r>
              <a:rPr lang="sr-Cyrl-CS" sz="2400" dirty="0" smtClean="0"/>
              <a:t>нити </a:t>
            </a:r>
            <a:r>
              <a:rPr lang="sr-Cyrl-CS" sz="2400" dirty="0" smtClean="0"/>
              <a:t>о инциденцији, </a:t>
            </a:r>
            <a:r>
              <a:rPr lang="sr-Cyrl-CS" sz="2400" dirty="0" smtClean="0"/>
              <a:t>нити </a:t>
            </a:r>
            <a:r>
              <a:rPr lang="sr-Cyrl-CS" sz="2400" dirty="0" smtClean="0"/>
              <a:t>о преваленцији</a:t>
            </a:r>
          </a:p>
          <a:p>
            <a:pPr marL="365125" indent="-365125" eaLnBrk="1" hangingPunct="1"/>
            <a:r>
              <a:rPr lang="sr-Cyrl-CS" sz="2400" dirty="0" smtClean="0"/>
              <a:t>Јачина повезаности узрока и исхода процењује се помоћу </a:t>
            </a:r>
            <a:r>
              <a:rPr lang="sr-Cyrl-RS" sz="2400" dirty="0" smtClean="0"/>
              <a:t>у</a:t>
            </a:r>
            <a:r>
              <a:rPr lang="en-US" sz="2400" dirty="0" err="1" smtClean="0"/>
              <a:t>накрсн</a:t>
            </a:r>
            <a:r>
              <a:rPr lang="sr-Cyrl-RS" sz="2400" dirty="0" smtClean="0"/>
              <a:t>ог</a:t>
            </a:r>
            <a:r>
              <a:rPr lang="en-US" sz="2400" dirty="0" smtClean="0"/>
              <a:t> </a:t>
            </a:r>
            <a:r>
              <a:rPr lang="en-US" sz="2400" dirty="0" err="1" smtClean="0"/>
              <a:t>однос</a:t>
            </a:r>
            <a:r>
              <a:rPr lang="sr-Cyrl-RS" sz="2400" dirty="0" smtClean="0"/>
              <a:t>а</a:t>
            </a:r>
            <a:r>
              <a:rPr lang="en-US" sz="2400" dirty="0" smtClean="0"/>
              <a:t> </a:t>
            </a:r>
            <a:r>
              <a:rPr lang="en-US" sz="2400" dirty="0" err="1" smtClean="0"/>
              <a:t>шанси</a:t>
            </a:r>
            <a:r>
              <a:rPr lang="sr-Cyrl-RS" sz="2400" dirty="0" smtClean="0"/>
              <a:t> - </a:t>
            </a:r>
            <a:r>
              <a:rPr lang="en-US" sz="2400" i="1" dirty="0" smtClean="0"/>
              <a:t>Odds Ratio </a:t>
            </a:r>
            <a:r>
              <a:rPr lang="en-US" sz="2400" dirty="0" smtClean="0"/>
              <a:t>(</a:t>
            </a:r>
            <a:r>
              <a:rPr lang="en-US" sz="2400" i="1" dirty="0" smtClean="0"/>
              <a:t>OR</a:t>
            </a:r>
            <a:r>
              <a:rPr lang="en-US" sz="2400" dirty="0" smtClean="0"/>
              <a:t>) </a:t>
            </a:r>
            <a:endParaRPr lang="sr-Cyrl-CS" sz="2400" dirty="0" smtClean="0"/>
          </a:p>
          <a:p>
            <a:pPr marL="365125" indent="-365125" eaLnBrk="1" hangingPunct="1"/>
            <a:endParaRPr lang="en-US" sz="2400" dirty="0" smtClean="0"/>
          </a:p>
          <a:p>
            <a:pPr marL="365125" indent="-365125" eaLnBrk="1" hangingPunct="1"/>
            <a:endParaRPr lang="sr-Cyrl-CS" sz="2400" dirty="0" smtClean="0"/>
          </a:p>
          <a:p>
            <a:pPr marL="365125" indent="-365125" eaLnBrk="1" hangingPunct="1"/>
            <a:endParaRPr lang="sr-Cyrl-CS" sz="2400" i="1" dirty="0" smtClean="0"/>
          </a:p>
          <a:p>
            <a:pPr marL="365125" indent="-365125" eaLnBrk="1" hangingPunct="1"/>
            <a:endParaRPr lang="sr-Cyrl-CS" sz="2400" dirty="0" smtClean="0"/>
          </a:p>
          <a:p>
            <a:pPr marL="365125" indent="-365125" eaLnBrk="1" hangingPunct="1"/>
            <a:endParaRPr lang="sr-Cyrl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18488" cy="1219200"/>
          </a:xfrm>
        </p:spPr>
        <p:txBody>
          <a:bodyPr/>
          <a:lstStyle/>
          <a:p>
            <a:pPr algn="ctr" eaLnBrk="1" hangingPunct="1"/>
            <a:r>
              <a:rPr lang="sr-Cyrl-CS" sz="3200" dirty="0" smtClean="0"/>
              <a:t>Студије </a:t>
            </a:r>
            <a:r>
              <a:rPr lang="sr-Cyrl-CS" sz="3200" dirty="0" smtClean="0"/>
              <a:t>случај-контрола </a:t>
            </a:r>
            <a:br>
              <a:rPr lang="sr-Cyrl-CS" sz="3200" dirty="0" smtClean="0"/>
            </a:br>
            <a:r>
              <a:rPr lang="sr-Cyrl-CS" sz="3200" dirty="0" smtClean="0"/>
              <a:t>Предности </a:t>
            </a:r>
            <a:r>
              <a:rPr lang="sr-Cyrl-CS" sz="3200" dirty="0" smtClean="0"/>
              <a:t>и мане </a:t>
            </a:r>
            <a:endParaRPr lang="en-US" sz="32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0538" y="1700213"/>
            <a:ext cx="8258175" cy="4525962"/>
          </a:xfrm>
        </p:spPr>
        <p:txBody>
          <a:bodyPr/>
          <a:lstStyle/>
          <a:p>
            <a:pPr marL="365125" indent="-365125" eaLnBrk="1" hangingPunct="1">
              <a:spcBef>
                <a:spcPts val="600"/>
              </a:spcBef>
            </a:pPr>
            <a:r>
              <a:rPr lang="sr-Cyrl-CS" sz="2400" dirty="0" smtClean="0"/>
              <a:t>Ефикасне су за ретке исходе</a:t>
            </a:r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400" dirty="0" smtClean="0"/>
              <a:t>Добре су за генерисање хипотеза, јер могу </a:t>
            </a:r>
            <a:r>
              <a:rPr lang="sr-Cyrl-CS" sz="2400" dirty="0" smtClean="0"/>
              <a:t>испитати </a:t>
            </a:r>
            <a:r>
              <a:rPr lang="sr-Cyrl-CS" sz="2400" dirty="0" smtClean="0"/>
              <a:t>утицај више независних варијабли на исход од </a:t>
            </a:r>
            <a:r>
              <a:rPr lang="sr-Cyrl-CS" sz="2400" dirty="0" smtClean="0"/>
              <a:t>интереса</a:t>
            </a:r>
          </a:p>
          <a:p>
            <a:pPr marL="365125" indent="-365125" eaLnBrk="1" hangingPunct="1">
              <a:spcBef>
                <a:spcPts val="600"/>
              </a:spcBef>
            </a:pPr>
            <a:endParaRPr lang="sr-Cyrl-CS" sz="1000" dirty="0" smtClean="0"/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400" dirty="0" smtClean="0"/>
              <a:t>Прате само један исход</a:t>
            </a:r>
          </a:p>
          <a:p>
            <a:pPr marL="365125" indent="-365125" eaLnBrk="1" hangingPunct="1">
              <a:spcBef>
                <a:spcPts val="600"/>
              </a:spcBef>
            </a:pPr>
            <a:r>
              <a:rPr lang="sr-Cyrl-CS" sz="2400" dirty="0" smtClean="0"/>
              <a:t>Подложне су дејству “склоности”, због посебног узорковања случајева и контрола и због ретроспективног мерења независних варијабли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9200"/>
          </a:xfrm>
        </p:spPr>
        <p:txBody>
          <a:bodyPr/>
          <a:lstStyle/>
          <a:p>
            <a:pPr algn="ctr">
              <a:defRPr/>
            </a:pPr>
            <a:r>
              <a:rPr lang="en-US" sz="3200" dirty="0" err="1" smtClean="0">
                <a:latin typeface="+mn-lt"/>
              </a:rPr>
              <a:t>Студије</a:t>
            </a:r>
            <a:r>
              <a:rPr lang="en-U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>с</a:t>
            </a:r>
            <a:r>
              <a:rPr lang="en-US" sz="3200" dirty="0" err="1" smtClean="0">
                <a:latin typeface="+mn-lt"/>
              </a:rPr>
              <a:t>лучај</a:t>
            </a:r>
            <a:r>
              <a:rPr lang="sr-Cyrl-RS" sz="3200" dirty="0" smtClean="0">
                <a:latin typeface="+mn-lt"/>
              </a:rPr>
              <a:t>-</a:t>
            </a:r>
            <a:r>
              <a:rPr lang="en-US" sz="3200" dirty="0" err="1" smtClean="0">
                <a:latin typeface="+mn-lt"/>
              </a:rPr>
              <a:t>контрола</a:t>
            </a:r>
            <a:r>
              <a:rPr lang="en-US" sz="3200" dirty="0" smtClean="0">
                <a:latin typeface="+mn-lt"/>
              </a:rPr>
              <a:t> </a:t>
            </a:r>
            <a:r>
              <a:rPr lang="sr-Cyrl-RS" sz="3200" dirty="0" smtClean="0">
                <a:latin typeface="+mn-lt"/>
              </a:rPr>
              <a:t/>
            </a:r>
            <a:br>
              <a:rPr lang="sr-Cyrl-RS" sz="3200" dirty="0" smtClean="0">
                <a:latin typeface="+mn-lt"/>
              </a:rPr>
            </a:br>
            <a:r>
              <a:rPr lang="en-US" sz="3200" dirty="0" err="1" smtClean="0">
                <a:latin typeface="+mn-lt"/>
              </a:rPr>
              <a:t>Препоруке</a:t>
            </a:r>
            <a:endParaRPr lang="en-US" sz="3200" dirty="0" smtClean="0">
              <a:latin typeface="+mn-lt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18487" cy="4525963"/>
          </a:xfrm>
        </p:spPr>
        <p:txBody>
          <a:bodyPr/>
          <a:lstStyle/>
          <a:p>
            <a:r>
              <a:rPr lang="sr-Cyrl-CS" sz="2400" dirty="0" smtClean="0"/>
              <a:t>Случајно изабрати узорак случајева</a:t>
            </a:r>
          </a:p>
          <a:p>
            <a:r>
              <a:rPr lang="sr-Cyrl-CS" sz="2400" dirty="0" smtClean="0"/>
              <a:t>Контроле узети из популације која има сличан ризик за </a:t>
            </a:r>
            <a:r>
              <a:rPr lang="sr-Cyrl-CS" sz="2400" dirty="0" smtClean="0"/>
              <a:t>исход као </a:t>
            </a:r>
            <a:r>
              <a:rPr lang="sr-Cyrl-CS" sz="2400" dirty="0" smtClean="0"/>
              <a:t>и случајеви</a:t>
            </a:r>
          </a:p>
          <a:p>
            <a:r>
              <a:rPr lang="sr-Cyrl-CS" sz="2400" dirty="0" smtClean="0"/>
              <a:t>Ускладити (“мечовати”) случајеве и контроле према одређеним збуњујућим варијаблама</a:t>
            </a:r>
          </a:p>
          <a:p>
            <a:r>
              <a:rPr lang="sr-Cyrl-CS" sz="2400" dirty="0" smtClean="0"/>
              <a:t>Користити две или више контролних група, изабраних на различите начине</a:t>
            </a:r>
          </a:p>
          <a:p>
            <a:r>
              <a:rPr lang="sr-Cyrl-CS" sz="2400" dirty="0" smtClean="0"/>
              <a:t>Користити податке евидентиране пре појаве исхода</a:t>
            </a:r>
          </a:p>
          <a:p>
            <a:r>
              <a:rPr lang="sr-Cyrl-CS" sz="2400" dirty="0" smtClean="0"/>
              <a:t>Нити </a:t>
            </a:r>
            <a:r>
              <a:rPr lang="sr-Cyrl-CS" sz="2400" dirty="0" smtClean="0"/>
              <a:t>испитаници, </a:t>
            </a:r>
            <a:r>
              <a:rPr lang="sr-Cyrl-CS" sz="2400" dirty="0" smtClean="0"/>
              <a:t>нити </a:t>
            </a:r>
            <a:r>
              <a:rPr lang="sr-Cyrl-CS" sz="2400" dirty="0" smtClean="0"/>
              <a:t>истраживачи не треба да знају ко су случајеви, а ко контроле.</a:t>
            </a:r>
            <a:endParaRPr lang="sr-Latn-CS" sz="2400" dirty="0" smtClean="0"/>
          </a:p>
          <a:p>
            <a:endParaRPr lang="sr-Cyrl-CS" sz="2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6038"/>
            <a:ext cx="8218487" cy="1295400"/>
          </a:xfrm>
        </p:spPr>
        <p:txBody>
          <a:bodyPr/>
          <a:lstStyle/>
          <a:p>
            <a:pPr algn="ctr" eaLnBrk="1" hangingPunct="1"/>
            <a:r>
              <a:rPr lang="sr-Cyrl-CS" sz="3200" dirty="0" smtClean="0"/>
              <a:t>Кохортне студије</a:t>
            </a:r>
            <a:endParaRPr lang="en-US" sz="32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776"/>
            <a:ext cx="8425184" cy="5040312"/>
          </a:xfrm>
        </p:spPr>
        <p:txBody>
          <a:bodyPr/>
          <a:lstStyle/>
          <a:p>
            <a:pPr>
              <a:spcBef>
                <a:spcPts val="420"/>
              </a:spcBef>
              <a:defRPr/>
            </a:pPr>
            <a:r>
              <a:rPr lang="sr-Cyrl-CS" sz="2200" dirty="0" smtClean="0"/>
              <a:t>Праћење испитаника кроз одређено време </a:t>
            </a:r>
          </a:p>
          <a:p>
            <a:pPr marL="361950" indent="-361950" eaLnBrk="1" hangingPunct="1">
              <a:spcBef>
                <a:spcPts val="420"/>
              </a:spcBef>
              <a:defRPr/>
            </a:pPr>
            <a:r>
              <a:rPr lang="sr-Cyrl-CS" sz="2200" i="1" dirty="0" smtClean="0"/>
              <a:t>Дескриптивне</a:t>
            </a:r>
            <a:r>
              <a:rPr lang="sr-Cyrl-CS" sz="2200" dirty="0" smtClean="0"/>
              <a:t> </a:t>
            </a:r>
            <a:r>
              <a:rPr lang="sr-Cyrl-CS" sz="2200" i="1" dirty="0" smtClean="0"/>
              <a:t>кохортне студије</a:t>
            </a:r>
            <a:r>
              <a:rPr lang="sr-Cyrl-CS" sz="2200" dirty="0" smtClean="0"/>
              <a:t> прате инциденцију неког исхода у том времену</a:t>
            </a:r>
          </a:p>
          <a:p>
            <a:pPr marL="361950" indent="-361950" eaLnBrk="1" hangingPunct="1">
              <a:spcBef>
                <a:spcPts val="420"/>
              </a:spcBef>
              <a:defRPr/>
            </a:pPr>
            <a:r>
              <a:rPr lang="sr-Cyrl-CS" sz="2200" i="1" dirty="0" smtClean="0"/>
              <a:t>Аналитичке кохортне студије</a:t>
            </a:r>
            <a:r>
              <a:rPr lang="sr-Cyrl-CS" sz="2200" dirty="0" smtClean="0"/>
              <a:t> испитују везу између узрока и исхода</a:t>
            </a:r>
          </a:p>
          <a:p>
            <a:pPr marL="361950" indent="-361950" eaLnBrk="1" hangingPunct="1">
              <a:spcBef>
                <a:spcPts val="420"/>
              </a:spcBef>
              <a:defRPr/>
            </a:pPr>
            <a:r>
              <a:rPr lang="sr-Cyrl-CS" sz="2200" dirty="0" smtClean="0"/>
              <a:t>Веза изме</a:t>
            </a:r>
            <a:r>
              <a:rPr lang="sr-Cyrl-RS" sz="2200" dirty="0" smtClean="0"/>
              <a:t>ђ</a:t>
            </a:r>
            <a:r>
              <a:rPr lang="sr-Cyrl-CS" sz="2200" dirty="0" smtClean="0"/>
              <a:t>у независне варијабле и исхода утвр</a:t>
            </a:r>
            <a:r>
              <a:rPr lang="sr-Cyrl-RS" sz="2200" dirty="0" smtClean="0"/>
              <a:t>ђ</a:t>
            </a:r>
            <a:r>
              <a:rPr lang="sr-Cyrl-CS" sz="2200" dirty="0" smtClean="0"/>
              <a:t>ује се кроз упоређивање ризика за настанак исхода у присуству и у одсуству назависне варијабле.</a:t>
            </a:r>
            <a:endParaRPr lang="sr-Latn-RS" sz="2200" dirty="0" smtClean="0"/>
          </a:p>
          <a:p>
            <a:pPr marL="717550" indent="-352425" eaLnBrk="1" hangingPunct="1">
              <a:spcBef>
                <a:spcPts val="420"/>
              </a:spcBef>
              <a:defRPr/>
            </a:pPr>
            <a:r>
              <a:rPr lang="sr-Cyrl-CS" sz="2000" dirty="0" smtClean="0"/>
              <a:t>Уколико су сви испитаници у обе или више кохорти били праћени подједанко дуго, </a:t>
            </a:r>
            <a:r>
              <a:rPr lang="sr-Cyrl-CS" sz="2000" dirty="0" smtClean="0"/>
              <a:t>ризик </a:t>
            </a:r>
            <a:r>
              <a:rPr lang="sr-Cyrl-CS" sz="2000" dirty="0" smtClean="0"/>
              <a:t>се може упоредити кроз однос ризика </a:t>
            </a:r>
            <a:r>
              <a:rPr lang="sr-Latn-RS" sz="2000" dirty="0" smtClean="0"/>
              <a:t>-</a:t>
            </a:r>
            <a:r>
              <a:rPr lang="sr-Cyrl-RS" sz="2000" dirty="0" smtClean="0"/>
              <a:t> </a:t>
            </a:r>
            <a:r>
              <a:rPr lang="sr-Latn-RS" sz="2000" i="1" dirty="0" smtClean="0"/>
              <a:t>Risk </a:t>
            </a:r>
            <a:r>
              <a:rPr lang="sr-Latn-RS" sz="2000" i="1" dirty="0" smtClean="0"/>
              <a:t>Ratio (RR</a:t>
            </a:r>
            <a:r>
              <a:rPr lang="sr-Latn-RS" sz="2000" dirty="0" smtClean="0"/>
              <a:t>)</a:t>
            </a:r>
            <a:endParaRPr lang="sr-Cyrl-RS" sz="2000" dirty="0" smtClean="0"/>
          </a:p>
          <a:p>
            <a:pPr marL="717550" indent="-352425" eaLnBrk="1" hangingPunct="1">
              <a:spcBef>
                <a:spcPts val="420"/>
              </a:spcBef>
              <a:defRPr/>
            </a:pPr>
            <a:r>
              <a:rPr lang="sr-Cyrl-RS" sz="2000" dirty="0" smtClean="0"/>
              <a:t>Уколико </a:t>
            </a:r>
            <a:r>
              <a:rPr lang="sr-Cyrl-CS" sz="2000" dirty="0" smtClean="0"/>
              <a:t>сви испитаници у студији нису праћени подједанко дуго, неопходно је учесталост исхода у обе кохорте изразити по производу броја испитаника и времена у коме су праћени.</a:t>
            </a:r>
            <a:endParaRPr lang="en-US" sz="2000" dirty="0" smtClean="0"/>
          </a:p>
          <a:p>
            <a:pPr eaLnBrk="1" hangingPunct="1">
              <a:lnSpc>
                <a:spcPct val="85000"/>
              </a:lnSpc>
              <a:spcBef>
                <a:spcPts val="600"/>
              </a:spcBef>
              <a:defRPr/>
            </a:pPr>
            <a:endParaRPr lang="sr-Cyrl-CS" sz="22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RS" sz="3200" dirty="0" smtClean="0">
                <a:latin typeface="+mn-lt"/>
              </a:rPr>
              <a:t>П</a:t>
            </a:r>
            <a:r>
              <a:rPr lang="en-US" sz="3200" dirty="0" err="1" smtClean="0">
                <a:latin typeface="+mn-lt"/>
              </a:rPr>
              <a:t>роспективн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кохортн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студиј</a:t>
            </a:r>
            <a:r>
              <a:rPr lang="sr-Cyrl-RS" sz="3200" dirty="0" smtClean="0">
                <a:latin typeface="+mn-lt"/>
              </a:rPr>
              <a:t>е</a:t>
            </a:r>
            <a:br>
              <a:rPr lang="sr-Cyrl-RS" sz="3200" dirty="0" smtClean="0">
                <a:latin typeface="+mn-lt"/>
              </a:rPr>
            </a:br>
            <a:r>
              <a:rPr lang="en-US" sz="3200" dirty="0" err="1" smtClean="0">
                <a:latin typeface="+mn-lt"/>
              </a:rPr>
              <a:t>Предности</a:t>
            </a:r>
            <a:r>
              <a:rPr lang="en-US" sz="3200" dirty="0" smtClean="0">
                <a:latin typeface="+mn-lt"/>
              </a:rPr>
              <a:t>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95288" y="1628800"/>
            <a:ext cx="8280400" cy="4679950"/>
          </a:xfrm>
        </p:spPr>
        <p:txBody>
          <a:bodyPr/>
          <a:lstStyle/>
          <a:p>
            <a:pPr marL="365125" indent="-365125" eaLnBrk="1" hangingPunct="1"/>
            <a:r>
              <a:rPr lang="sr-Cyrl-CS" sz="2500" dirty="0" smtClean="0"/>
              <a:t>Погодне за утврђивање инциденције</a:t>
            </a:r>
          </a:p>
          <a:p>
            <a:pPr marL="365125" indent="-365125" eaLnBrk="1" hangingPunct="1"/>
            <a:r>
              <a:rPr lang="sr-Cyrl-CS" sz="2500" dirty="0" smtClean="0"/>
              <a:t>Потпуно и адекватно се могу мерити све битне независне и збуњујуће варијабле, на почетку студије и током целог периода праћења (пре него што се десио исход)</a:t>
            </a:r>
          </a:p>
          <a:p>
            <a:pPr marL="365125" indent="-365125" eaLnBrk="1" hangingPunct="1"/>
            <a:r>
              <a:rPr lang="sr-Cyrl-CS" sz="2500" dirty="0" smtClean="0"/>
              <a:t>Неопходне су за проучавање фактора који претходе фаталним </a:t>
            </a:r>
            <a:r>
              <a:rPr lang="sr-Cyrl-CS" sz="2500" dirty="0" smtClean="0"/>
              <a:t>исходима.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RS" dirty="0" smtClean="0">
                <a:latin typeface="+mn-lt"/>
              </a:rPr>
              <a:t/>
            </a:r>
            <a:br>
              <a:rPr lang="sr-Cyrl-RS" dirty="0" smtClean="0">
                <a:latin typeface="+mn-lt"/>
              </a:rPr>
            </a:br>
            <a:r>
              <a:rPr lang="sr-Cyrl-RS" sz="3200" dirty="0" smtClean="0">
                <a:latin typeface="+mn-lt"/>
              </a:rPr>
              <a:t>П</a:t>
            </a:r>
            <a:r>
              <a:rPr lang="en-US" sz="3200" dirty="0" err="1" smtClean="0">
                <a:latin typeface="+mn-lt"/>
              </a:rPr>
              <a:t>роспективн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кохортн</a:t>
            </a:r>
            <a:r>
              <a:rPr lang="sr-Cyrl-RS" sz="3200" dirty="0" smtClean="0">
                <a:latin typeface="+mn-lt"/>
              </a:rPr>
              <a:t>е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студиј</a:t>
            </a:r>
            <a:r>
              <a:rPr lang="sr-Cyrl-RS" sz="3200" dirty="0" smtClean="0">
                <a:latin typeface="+mn-lt"/>
              </a:rPr>
              <a:t>е</a:t>
            </a:r>
            <a:br>
              <a:rPr lang="sr-Cyrl-RS" sz="3200" dirty="0" smtClean="0">
                <a:latin typeface="+mn-lt"/>
              </a:rPr>
            </a:br>
            <a:r>
              <a:rPr lang="sr-Cyrl-RS" sz="3200" dirty="0" smtClean="0">
                <a:latin typeface="+mn-lt"/>
              </a:rPr>
              <a:t>Недостаци</a:t>
            </a:r>
            <a:endParaRPr lang="en-US" sz="3200" dirty="0" smtClean="0">
              <a:latin typeface="+mn-lt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351837" cy="4824413"/>
          </a:xfrm>
        </p:spPr>
        <p:txBody>
          <a:bodyPr/>
          <a:lstStyle/>
          <a:p>
            <a:pPr marL="365125" indent="-365125">
              <a:spcBef>
                <a:spcPts val="600"/>
              </a:spcBef>
            </a:pPr>
            <a:r>
              <a:rPr lang="sr-Cyrl-CS" sz="2500" dirty="0" smtClean="0"/>
              <a:t>Скупе и релативно неефикасне за ретке и одложене исходе</a:t>
            </a:r>
          </a:p>
          <a:p>
            <a:pPr marL="365125" lvl="1" indent="-365125">
              <a:spcBef>
                <a:spcPts val="600"/>
              </a:spcBef>
            </a:pPr>
            <a:r>
              <a:rPr lang="sr-Cyrl-CS" sz="2500" dirty="0" smtClean="0"/>
              <a:t>Постоји могућност губитка већег броја испитаника из праћења</a:t>
            </a:r>
          </a:p>
          <a:p>
            <a:pPr marL="365125" indent="-365125">
              <a:spcBef>
                <a:spcPts val="600"/>
              </a:spcBef>
            </a:pPr>
            <a:r>
              <a:rPr lang="sr-Cyrl-CS" sz="2500" dirty="0" smtClean="0"/>
              <a:t>Могућност статистичких подешавања?</a:t>
            </a:r>
          </a:p>
          <a:p>
            <a:pPr marL="365125" indent="-365125">
              <a:spcBef>
                <a:spcPts val="600"/>
              </a:spcBef>
            </a:pPr>
            <a:r>
              <a:rPr lang="sr-Cyrl-CS" sz="2500" dirty="0" smtClean="0"/>
              <a:t>Скрининг</a:t>
            </a:r>
            <a:r>
              <a:rPr lang="en-US" sz="2500" dirty="0" smtClean="0"/>
              <a:t> </a:t>
            </a:r>
            <a:r>
              <a:rPr lang="en-US" sz="2500" dirty="0" err="1" smtClean="0"/>
              <a:t>пацијената</a:t>
            </a:r>
            <a:r>
              <a:rPr lang="en-US" sz="2500" dirty="0" smtClean="0"/>
              <a:t> </a:t>
            </a:r>
            <a:r>
              <a:rPr lang="en-US" sz="2500" dirty="0" err="1" smtClean="0"/>
              <a:t>за</a:t>
            </a:r>
            <a:r>
              <a:rPr lang="en-US" sz="2500" dirty="0" smtClean="0"/>
              <a:t> </a:t>
            </a:r>
            <a:r>
              <a:rPr lang="en-US" sz="2500" dirty="0" err="1" smtClean="0"/>
              <a:t>студију</a:t>
            </a:r>
            <a:r>
              <a:rPr lang="en-US" sz="2500" dirty="0" smtClean="0"/>
              <a:t> </a:t>
            </a:r>
            <a:r>
              <a:rPr lang="en-US" sz="2500" dirty="0" err="1" smtClean="0"/>
              <a:t>мора</a:t>
            </a:r>
            <a:r>
              <a:rPr lang="en-US" sz="2500" dirty="0" smtClean="0"/>
              <a:t> </a:t>
            </a:r>
            <a:r>
              <a:rPr lang="en-US" sz="2500" dirty="0" err="1" smtClean="0"/>
              <a:t>бити</a:t>
            </a:r>
            <a:r>
              <a:rPr lang="en-US" sz="2500" dirty="0" smtClean="0"/>
              <a:t> </a:t>
            </a:r>
            <a:r>
              <a:rPr lang="en-US" sz="2500" dirty="0" err="1" smtClean="0"/>
              <a:t>дужи</a:t>
            </a:r>
            <a:r>
              <a:rPr lang="en-US" sz="2500" dirty="0" smtClean="0"/>
              <a:t> </a:t>
            </a:r>
            <a:r>
              <a:rPr lang="en-US" sz="2500" dirty="0" err="1" smtClean="0"/>
              <a:t>од</a:t>
            </a:r>
            <a:r>
              <a:rPr lang="en-US" sz="2500" dirty="0" smtClean="0"/>
              <a:t> </a:t>
            </a:r>
            <a:r>
              <a:rPr lang="en-US" sz="2500" dirty="0" err="1" smtClean="0"/>
              <a:t>трајања</a:t>
            </a:r>
            <a:r>
              <a:rPr lang="en-US" sz="2500" dirty="0" smtClean="0"/>
              <a:t> </a:t>
            </a:r>
            <a:r>
              <a:rPr lang="en-US" sz="2500" dirty="0" err="1" smtClean="0"/>
              <a:t>субклиничке</a:t>
            </a:r>
            <a:r>
              <a:rPr lang="en-US" sz="2500" dirty="0" smtClean="0"/>
              <a:t> </a:t>
            </a:r>
            <a:r>
              <a:rPr lang="en-US" sz="2500" dirty="0" err="1" smtClean="0"/>
              <a:t>фазе</a:t>
            </a:r>
            <a:r>
              <a:rPr lang="en-US" sz="2500" dirty="0" smtClean="0"/>
              <a:t> </a:t>
            </a:r>
            <a:r>
              <a:rPr lang="en-US" sz="2500" dirty="0" err="1" smtClean="0"/>
              <a:t>болести</a:t>
            </a:r>
            <a:endParaRPr lang="en-US" sz="2500" dirty="0" smtClean="0"/>
          </a:p>
          <a:p>
            <a:pPr marL="365125" indent="-365125">
              <a:spcBef>
                <a:spcPts val="600"/>
              </a:spcBef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1683</TotalTime>
  <Words>739</Words>
  <Application>Microsoft Office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Network</vt:lpstr>
      <vt:lpstr>  Опсервационе студије: студије пресека,  студије случај-контрола, кохортне студије, серије случајева, приказ случајa   </vt:lpstr>
      <vt:lpstr>Студије пресека</vt:lpstr>
      <vt:lpstr>Студије пресека  Предности и недостаци </vt:lpstr>
      <vt:lpstr>Студије случај-контрола</vt:lpstr>
      <vt:lpstr>Студије случај-контрола  Предности и мане </vt:lpstr>
      <vt:lpstr>Студије случај-контрола  Препоруке</vt:lpstr>
      <vt:lpstr>Кохортне студије</vt:lpstr>
      <vt:lpstr>Проспективне кохортне студије Предности </vt:lpstr>
      <vt:lpstr> Проспективне кохортне студије Недостаци</vt:lpstr>
      <vt:lpstr>Ретроспективне кохортне студије Предности и мане </vt:lpstr>
      <vt:lpstr>Бидирекционе кохортне студије</vt:lpstr>
      <vt:lpstr>Серије случајева</vt:lpstr>
      <vt:lpstr>Серије случајева</vt:lpstr>
      <vt:lpstr>Приказ случаја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Klinicki farmakolog</dc:title>
  <dc:creator>Marko</dc:creator>
  <cp:lastModifiedBy>Marko</cp:lastModifiedBy>
  <cp:revision>770</cp:revision>
  <dcterms:created xsi:type="dcterms:W3CDTF">2012-03-05T11:20:01Z</dcterms:created>
  <dcterms:modified xsi:type="dcterms:W3CDTF">2020-04-07T11:45:58Z</dcterms:modified>
</cp:coreProperties>
</file>